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3" r:id="rId3"/>
    <p:sldId id="257" r:id="rId4"/>
    <p:sldId id="258" r:id="rId5"/>
    <p:sldId id="261" r:id="rId6"/>
    <p:sldId id="262" r:id="rId7"/>
  </p:sldIdLst>
  <p:sldSz cx="12192000" cy="6858000"/>
  <p:notesSz cx="6797675" cy="9926638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3126" autoAdjust="0"/>
  </p:normalViewPr>
  <p:slideViewPr>
    <p:cSldViewPr snapToGrid="0">
      <p:cViewPr varScale="1">
        <p:scale>
          <a:sx n="56" d="100"/>
          <a:sy n="56" d="100"/>
        </p:scale>
        <p:origin x="14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8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987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40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41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54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89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1130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2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3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38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49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7/30/2025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3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7" r:id="rId6"/>
    <p:sldLayoutId id="2147483663" r:id="rId7"/>
    <p:sldLayoutId id="2147483664" r:id="rId8"/>
    <p:sldLayoutId id="2147483665" r:id="rId9"/>
    <p:sldLayoutId id="2147483666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8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Rectangle 10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!!Arc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048304-9FD2-2EC0-6717-9A2513CA2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742" y="1124988"/>
            <a:ext cx="4425962" cy="2387600"/>
          </a:xfrm>
        </p:spPr>
        <p:txBody>
          <a:bodyPr>
            <a:normAutofit/>
          </a:bodyPr>
          <a:lstStyle/>
          <a:p>
            <a:pPr algn="l"/>
            <a:r>
              <a:rPr lang="fi-FI" dirty="0"/>
              <a:t>Henrik Luoma </a:t>
            </a:r>
            <a:r>
              <a:rPr lang="fi-FI" dirty="0" err="1"/>
              <a:t>Mieltyn</a:t>
            </a:r>
            <a:r>
              <a:rPr lang="fi-FI" dirty="0"/>
              <a:t> sukua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8B090-668A-D818-7316-64D4B8803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742" y="3633691"/>
            <a:ext cx="4425962" cy="1655762"/>
          </a:xfrm>
        </p:spPr>
        <p:txBody>
          <a:bodyPr>
            <a:normAutofit/>
          </a:bodyPr>
          <a:lstStyle/>
          <a:p>
            <a:pPr algn="l"/>
            <a:r>
              <a:rPr lang="fi-FI" dirty="0"/>
              <a:t>Osa 2, päivitetty e-kirja</a:t>
            </a:r>
          </a:p>
          <a:p>
            <a:pPr algn="l"/>
            <a:r>
              <a:rPr lang="fi-FI" dirty="0"/>
              <a:t>Del 2, </a:t>
            </a:r>
            <a:r>
              <a:rPr lang="fi-FI" dirty="0" err="1"/>
              <a:t>uppdaterad</a:t>
            </a:r>
            <a:r>
              <a:rPr lang="fi-FI" dirty="0"/>
              <a:t> e-</a:t>
            </a:r>
            <a:r>
              <a:rPr lang="fi-FI" dirty="0" err="1"/>
              <a:t>bok</a:t>
            </a:r>
            <a:endParaRPr lang="fi-FI" dirty="0"/>
          </a:p>
          <a:p>
            <a:pPr algn="l"/>
            <a:r>
              <a:rPr lang="fi-FI" dirty="0"/>
              <a:t>Volume 2, </a:t>
            </a:r>
            <a:r>
              <a:rPr lang="fi-FI" dirty="0" err="1"/>
              <a:t>updated</a:t>
            </a:r>
            <a:r>
              <a:rPr lang="fi-FI" dirty="0"/>
              <a:t> e-</a:t>
            </a:r>
            <a:r>
              <a:rPr lang="fi-FI" dirty="0" err="1"/>
              <a:t>book</a:t>
            </a:r>
            <a:endParaRPr lang="en-FI" dirty="0"/>
          </a:p>
        </p:txBody>
      </p:sp>
      <p:pic>
        <p:nvPicPr>
          <p:cNvPr id="46" name="Picture 3">
            <a:extLst>
              <a:ext uri="{FF2B5EF4-FFF2-40B4-BE49-F238E27FC236}">
                <a16:creationId xmlns:a16="http://schemas.microsoft.com/office/drawing/2014/main" id="{2500E75F-948F-7B76-E589-07DF72EAD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8" r="3" b="14302"/>
          <a:stretch/>
        </p:blipFill>
        <p:spPr>
          <a:xfrm>
            <a:off x="5733768" y="-1"/>
            <a:ext cx="6458232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5" name="!!Rectangle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269" y="4274457"/>
            <a:ext cx="825256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!!Oval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96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AA39-1732-9CED-AF3B-169A120A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Ensimmäinen e-kirja/</a:t>
            </a:r>
            <a:br>
              <a:rPr lang="fi-FI" dirty="0"/>
            </a:br>
            <a:r>
              <a:rPr lang="fi-FI" dirty="0" err="1"/>
              <a:t>Den</a:t>
            </a:r>
            <a:r>
              <a:rPr lang="fi-FI" dirty="0"/>
              <a:t> </a:t>
            </a:r>
            <a:r>
              <a:rPr lang="fi-FI" dirty="0" err="1"/>
              <a:t>första</a:t>
            </a:r>
            <a:r>
              <a:rPr lang="fi-FI" dirty="0"/>
              <a:t> e-</a:t>
            </a:r>
            <a:r>
              <a:rPr lang="fi-FI" dirty="0" err="1"/>
              <a:t>boken</a:t>
            </a:r>
            <a:r>
              <a:rPr lang="fi-FI" dirty="0"/>
              <a:t>/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first</a:t>
            </a:r>
            <a:r>
              <a:rPr lang="fi-FI" dirty="0"/>
              <a:t> e-</a:t>
            </a:r>
            <a:r>
              <a:rPr lang="fi-FI" dirty="0" err="1"/>
              <a:t>book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D1B83-6367-30CD-6F35-B85EF46FA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fi-FI" dirty="0"/>
              <a:t>Henrik Luoma-</a:t>
            </a:r>
            <a:r>
              <a:rPr lang="fi-FI" dirty="0" err="1"/>
              <a:t>Mieltyn</a:t>
            </a:r>
            <a:r>
              <a:rPr lang="fi-FI" dirty="0"/>
              <a:t> sukua 2 (2010): rajavuotena 1900</a:t>
            </a:r>
          </a:p>
          <a:p>
            <a:pPr>
              <a:spcAft>
                <a:spcPts val="600"/>
              </a:spcAft>
            </a:pPr>
            <a:r>
              <a:rPr lang="fi-FI" dirty="0"/>
              <a:t>E-kirja: rajavuotena 1925</a:t>
            </a:r>
          </a:p>
          <a:p>
            <a:pPr>
              <a:spcAft>
                <a:spcPts val="600"/>
              </a:spcAft>
            </a:pPr>
            <a:r>
              <a:rPr lang="fi-FI" dirty="0"/>
              <a:t>Sukutauluja yli 50 % enemmän, henkilöitä yli 30 % enemmän</a:t>
            </a:r>
          </a:p>
          <a:p>
            <a:pPr>
              <a:spcAft>
                <a:spcPts val="600"/>
              </a:spcAft>
            </a:pPr>
            <a:r>
              <a:rPr lang="fi-FI" dirty="0"/>
              <a:t>Paperikirja olisi ollut hankala: liian paksu, liian kallis tehdä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38617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E2E64-A737-FF13-042C-8D1453F7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Kirja numeroina 2025 (2010)</a:t>
            </a:r>
            <a:endParaRPr lang="en-FI" dirty="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38BFC-52A6-D7DE-3F4B-8154A14D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fi-FI" dirty="0"/>
              <a:t>932 sivua (700)</a:t>
            </a:r>
          </a:p>
          <a:p>
            <a:r>
              <a:rPr lang="fi-FI" dirty="0"/>
              <a:t>6 artikkelia (6)</a:t>
            </a:r>
          </a:p>
          <a:p>
            <a:r>
              <a:rPr lang="fi-FI" dirty="0"/>
              <a:t>5 963 sukutaulua (2 075)</a:t>
            </a:r>
          </a:p>
          <a:p>
            <a:r>
              <a:rPr lang="fi-FI" dirty="0"/>
              <a:t>29 947 henkilöä (11 242)</a:t>
            </a:r>
            <a:endParaRPr lang="en-FI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59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CDC2-8EB2-685D-24A6-8D7FC26D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i-FI" sz="3600" dirty="0"/>
              <a:t>Maria </a:t>
            </a:r>
            <a:r>
              <a:rPr lang="fi-FI" sz="3600" dirty="0" err="1"/>
              <a:t>Tuomaantytär</a:t>
            </a:r>
            <a:r>
              <a:rPr lang="fi-FI" sz="3600" dirty="0"/>
              <a:t> Luoma </a:t>
            </a:r>
            <a:br>
              <a:rPr lang="fi-FI" sz="3600" dirty="0"/>
            </a:br>
            <a:r>
              <a:rPr lang="fi-FI" sz="3600" dirty="0"/>
              <a:t>&amp;</a:t>
            </a:r>
            <a:br>
              <a:rPr lang="fi-FI" sz="3600" dirty="0"/>
            </a:br>
            <a:r>
              <a:rPr lang="fi-FI" sz="3600" dirty="0"/>
              <a:t> Jooseppi </a:t>
            </a:r>
            <a:r>
              <a:rPr lang="fi-FI" sz="3600" dirty="0" err="1"/>
              <a:t>Eliaanpoika</a:t>
            </a:r>
            <a:r>
              <a:rPr lang="fi-FI" sz="3600" dirty="0"/>
              <a:t> Kärki, Luoma </a:t>
            </a:r>
            <a:endParaRPr lang="en-FI" sz="3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9F27652-A4C5-1E34-2E8F-C01A8314E0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017942"/>
              </p:ext>
            </p:extLst>
          </p:nvPr>
        </p:nvGraphicFramePr>
        <p:xfrm>
          <a:off x="549977" y="1697607"/>
          <a:ext cx="11092045" cy="322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9721">
                  <a:extLst>
                    <a:ext uri="{9D8B030D-6E8A-4147-A177-3AD203B41FA5}">
                      <a16:colId xmlns:a16="http://schemas.microsoft.com/office/drawing/2014/main" val="826124058"/>
                    </a:ext>
                  </a:extLst>
                </a:gridCol>
                <a:gridCol w="1173193">
                  <a:extLst>
                    <a:ext uri="{9D8B030D-6E8A-4147-A177-3AD203B41FA5}">
                      <a16:colId xmlns:a16="http://schemas.microsoft.com/office/drawing/2014/main" val="4184552616"/>
                    </a:ext>
                  </a:extLst>
                </a:gridCol>
                <a:gridCol w="1666530">
                  <a:extLst>
                    <a:ext uri="{9D8B030D-6E8A-4147-A177-3AD203B41FA5}">
                      <a16:colId xmlns:a16="http://schemas.microsoft.com/office/drawing/2014/main" val="45951921"/>
                    </a:ext>
                  </a:extLst>
                </a:gridCol>
                <a:gridCol w="3022601">
                  <a:extLst>
                    <a:ext uri="{9D8B030D-6E8A-4147-A177-3AD203B41FA5}">
                      <a16:colId xmlns:a16="http://schemas.microsoft.com/office/drawing/2014/main" val="707502592"/>
                    </a:ext>
                  </a:extLst>
                </a:gridCol>
              </a:tblGrid>
              <a:tr h="753358">
                <a:tc>
                  <a:txBody>
                    <a:bodyPr/>
                    <a:lstStyle/>
                    <a:p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Lapset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Lasten-</a:t>
                      </a:r>
                    </a:p>
                    <a:p>
                      <a:r>
                        <a:rPr lang="fi-FI" sz="2400" dirty="0"/>
                        <a:t>lapset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Jälkeläisiä 2025</a:t>
                      </a:r>
                      <a:endParaRPr lang="en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605547"/>
                  </a:ext>
                </a:extLst>
              </a:tr>
              <a:tr h="740120">
                <a:tc>
                  <a:txBody>
                    <a:bodyPr/>
                    <a:lstStyle/>
                    <a:p>
                      <a:r>
                        <a:rPr lang="fi-FI" sz="2400" dirty="0"/>
                        <a:t>1 Maria </a:t>
                      </a:r>
                      <a:r>
                        <a:rPr lang="fi-FI" sz="2400" dirty="0" err="1"/>
                        <a:t>Aittomäki</a:t>
                      </a:r>
                      <a:r>
                        <a:rPr lang="fi-FI" sz="2400" dirty="0"/>
                        <a:t> (1734-1820)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12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43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11 029</a:t>
                      </a:r>
                      <a:endParaRPr lang="en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98279"/>
                  </a:ext>
                </a:extLst>
              </a:tr>
              <a:tr h="587686">
                <a:tc>
                  <a:txBody>
                    <a:bodyPr/>
                    <a:lstStyle/>
                    <a:p>
                      <a:r>
                        <a:rPr lang="fi-FI" sz="2400" dirty="0"/>
                        <a:t>2 Kristiina  Lehmälampi (1736-1811)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8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55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26 363</a:t>
                      </a:r>
                      <a:endParaRPr lang="en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40281"/>
                  </a:ext>
                </a:extLst>
              </a:tr>
              <a:tr h="418532">
                <a:tc>
                  <a:txBody>
                    <a:bodyPr/>
                    <a:lstStyle/>
                    <a:p>
                      <a:r>
                        <a:rPr lang="fi-FI" sz="2400" dirty="0"/>
                        <a:t>3 Brita Riihimaa (1738-1791)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10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32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13 779  </a:t>
                      </a:r>
                      <a:endParaRPr lang="en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54795"/>
                  </a:ext>
                </a:extLst>
              </a:tr>
              <a:tr h="619545">
                <a:tc>
                  <a:txBody>
                    <a:bodyPr/>
                    <a:lstStyle/>
                    <a:p>
                      <a:r>
                        <a:rPr lang="fi-FI" sz="2400" dirty="0"/>
                        <a:t>4 Mikko Ylinen (1742-1815)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/>
                        <a:t>6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/>
                        <a:t>17</a:t>
                      </a:r>
                      <a:endParaRPr lang="en-FI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2400" dirty="0"/>
                        <a:t>1 849</a:t>
                      </a:r>
                      <a:endParaRPr lang="en-FI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1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90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F02032-023E-0055-CAC9-37F9BBAD1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fi-FI" dirty="0"/>
              <a:t>Kirjan artikkeleita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80CAB-7990-DD19-7A41-F9BE7D353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7374146" cy="4192520"/>
          </a:xfrm>
        </p:spPr>
        <p:txBody>
          <a:bodyPr>
            <a:normAutofit/>
          </a:bodyPr>
          <a:lstStyle/>
          <a:p>
            <a:r>
              <a:rPr lang="fi-FI" b="1" dirty="0"/>
              <a:t>Raimo Hieta: </a:t>
            </a:r>
          </a:p>
          <a:p>
            <a:pPr lvl="1"/>
            <a:r>
              <a:rPr lang="fi-FI" dirty="0"/>
              <a:t>Erämaa-alueesta maanviljelyspitäjäksi (Jalasjärvi)</a:t>
            </a:r>
          </a:p>
          <a:p>
            <a:pPr lvl="1"/>
            <a:r>
              <a:rPr lang="fi-FI" dirty="0" err="1"/>
              <a:t>Aittomäen</a:t>
            </a:r>
            <a:r>
              <a:rPr lang="fi-FI" dirty="0"/>
              <a:t> ja Riihimaan talot sekä Ylisen torppa</a:t>
            </a:r>
          </a:p>
          <a:p>
            <a:pPr lvl="1"/>
            <a:r>
              <a:rPr lang="fi-FI" dirty="0" err="1"/>
              <a:t>Aittomäen</a:t>
            </a:r>
            <a:r>
              <a:rPr lang="fi-FI" dirty="0"/>
              <a:t> talon jaot 1751-1900</a:t>
            </a:r>
          </a:p>
          <a:p>
            <a:pPr lvl="1"/>
            <a:r>
              <a:rPr lang="fi-FI" dirty="0"/>
              <a:t>Riihimaan talon historiaa</a:t>
            </a:r>
          </a:p>
          <a:p>
            <a:pPr lvl="1"/>
            <a:r>
              <a:rPr lang="fi-FI" dirty="0"/>
              <a:t>Riihimaan talon jaot 1773-1900</a:t>
            </a:r>
          </a:p>
          <a:p>
            <a:r>
              <a:rPr lang="fi-FI" b="1" dirty="0"/>
              <a:t>Pekka Männikkö &amp; Markku Kortesmaa:</a:t>
            </a:r>
          </a:p>
          <a:p>
            <a:pPr lvl="1"/>
            <a:r>
              <a:rPr lang="fi-FI" dirty="0"/>
              <a:t>Lehmälammin talo Haapaluomankylässä </a:t>
            </a: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35829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C35875-89A1-F856-1F25-4F85460382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Hyviä lukuhetkiä!</a:t>
            </a:r>
            <a:endParaRPr lang="en-FI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D64160D-5960-982B-6D13-366A561E9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Luoma-</a:t>
            </a:r>
            <a:r>
              <a:rPr lang="fi-FI" dirty="0" err="1">
                <a:solidFill>
                  <a:schemeClr val="accent1">
                    <a:lumMod val="75000"/>
                  </a:schemeClr>
                </a:solidFill>
              </a:rPr>
              <a:t>Mieltyn</a:t>
            </a:r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 sukuseura</a:t>
            </a:r>
            <a:endParaRPr lang="en-FI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61045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AnalogousFromDarkSeedLeftStep">
      <a:dk1>
        <a:srgbClr val="000000"/>
      </a:dk1>
      <a:lt1>
        <a:srgbClr val="FFFFFF"/>
      </a:lt1>
      <a:dk2>
        <a:srgbClr val="243841"/>
      </a:dk2>
      <a:lt2>
        <a:srgbClr val="E8E6E2"/>
      </a:lt2>
      <a:accent1>
        <a:srgbClr val="295EE7"/>
      </a:accent1>
      <a:accent2>
        <a:srgbClr val="179CD5"/>
      </a:accent2>
      <a:accent3>
        <a:srgbClr val="21B7A6"/>
      </a:accent3>
      <a:accent4>
        <a:srgbClr val="14BB62"/>
      </a:accent4>
      <a:accent5>
        <a:srgbClr val="21BC2A"/>
      </a:accent5>
      <a:accent6>
        <a:srgbClr val="50B814"/>
      </a:accent6>
      <a:hlink>
        <a:srgbClr val="319547"/>
      </a:hlink>
      <a:folHlink>
        <a:srgbClr val="7F7F7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6133</TotalTime>
  <Words>194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Calibri</vt:lpstr>
      <vt:lpstr>Tw Cen MT</vt:lpstr>
      <vt:lpstr>ShapesVTI</vt:lpstr>
      <vt:lpstr>Henrik Luoma Mieltyn sukua</vt:lpstr>
      <vt:lpstr>Ensimmäinen e-kirja/ Den första e-boken/The first e-book</vt:lpstr>
      <vt:lpstr>Kirja numeroina 2025 (2010)</vt:lpstr>
      <vt:lpstr>Maria Tuomaantytär Luoma  &amp;  Jooseppi Eliaanpoika Kärki, Luoma </vt:lpstr>
      <vt:lpstr>Kirjan artikkeleita</vt:lpstr>
      <vt:lpstr>Hyviä lukuhetkiä!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Henrik Luoma Mieltyn sukua</dc:title>
  <dc:creator>Jaana Puskala</dc:creator>
  <cp:lastModifiedBy>NN</cp:lastModifiedBy>
  <cp:revision>10</cp:revision>
  <cp:lastPrinted>2022-08-02T06:55:15Z</cp:lastPrinted>
  <dcterms:created xsi:type="dcterms:W3CDTF">2022-07-30T11:42:07Z</dcterms:created>
  <dcterms:modified xsi:type="dcterms:W3CDTF">2025-07-30T06:24:24Z</dcterms:modified>
</cp:coreProperties>
</file>